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3" r:id="rId2"/>
    <p:sldId id="256" r:id="rId3"/>
    <p:sldId id="290" r:id="rId4"/>
    <p:sldId id="257" r:id="rId5"/>
    <p:sldId id="259" r:id="rId6"/>
    <p:sldId id="260" r:id="rId7"/>
    <p:sldId id="274" r:id="rId8"/>
    <p:sldId id="264" r:id="rId9"/>
    <p:sldId id="292" r:id="rId10"/>
    <p:sldId id="29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4660"/>
  </p:normalViewPr>
  <p:slideViewPr>
    <p:cSldViewPr>
      <p:cViewPr>
        <p:scale>
          <a:sx n="76" d="100"/>
          <a:sy n="76" d="100"/>
        </p:scale>
        <p:origin x="-1200" y="-19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A258AF9-26C6-4EE0-9391-62404E2759C0}" type="datetimeFigureOut">
              <a:rPr lang="en-US" smtClean="0"/>
              <a:pPr/>
              <a:t>4/13/2020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13C4FEA-3EE9-44F1-A008-7AC138221B3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258AF9-26C6-4EE0-9391-62404E2759C0}" type="datetimeFigureOut">
              <a:rPr lang="en-US" smtClean="0"/>
              <a:pPr/>
              <a:t>4/13/2020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13C4FEA-3EE9-44F1-A008-7AC138221B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258AF9-26C6-4EE0-9391-62404E2759C0}" type="datetimeFigureOut">
              <a:rPr lang="en-US" smtClean="0"/>
              <a:pPr/>
              <a:t>4/13/2020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13C4FEA-3EE9-44F1-A008-7AC138221B3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258AF9-26C6-4EE0-9391-62404E2759C0}" type="datetimeFigureOut">
              <a:rPr lang="en-US" smtClean="0"/>
              <a:pPr/>
              <a:t>4/13/2020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13C4FEA-3EE9-44F1-A008-7AC138221B3E}"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A258AF9-26C6-4EE0-9391-62404E2759C0}" type="datetimeFigureOut">
              <a:rPr lang="en-US" smtClean="0"/>
              <a:pPr/>
              <a:t>4/13/2020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13C4FEA-3EE9-44F1-A008-7AC138221B3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A258AF9-26C6-4EE0-9391-62404E2759C0}" type="datetimeFigureOut">
              <a:rPr lang="en-US" smtClean="0"/>
              <a:pPr/>
              <a:t>4/13/2020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13C4FEA-3EE9-44F1-A008-7AC138221B3E}"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A258AF9-26C6-4EE0-9391-62404E2759C0}" type="datetimeFigureOut">
              <a:rPr lang="en-US" smtClean="0"/>
              <a:pPr/>
              <a:t>4/13/2020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13C4FEA-3EE9-44F1-A008-7AC138221B3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A258AF9-26C6-4EE0-9391-62404E2759C0}" type="datetimeFigureOut">
              <a:rPr lang="en-US" smtClean="0"/>
              <a:pPr/>
              <a:t>4/13/2020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13C4FEA-3EE9-44F1-A008-7AC138221B3E}"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A258AF9-26C6-4EE0-9391-62404E2759C0}" type="datetimeFigureOut">
              <a:rPr lang="en-US" smtClean="0"/>
              <a:pPr/>
              <a:t>4/13/2020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13C4FEA-3EE9-44F1-A008-7AC138221B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A258AF9-26C6-4EE0-9391-62404E2759C0}" type="datetimeFigureOut">
              <a:rPr lang="en-US" smtClean="0"/>
              <a:pPr/>
              <a:t>4/13/2020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13C4FEA-3EE9-44F1-A008-7AC138221B3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A258AF9-26C6-4EE0-9391-62404E2759C0}" type="datetimeFigureOut">
              <a:rPr lang="en-US" smtClean="0"/>
              <a:pPr/>
              <a:t>4/13/2020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13C4FEA-3EE9-44F1-A008-7AC138221B3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A258AF9-26C6-4EE0-9391-62404E2759C0}" type="datetimeFigureOut">
              <a:rPr lang="en-US" smtClean="0"/>
              <a:pPr/>
              <a:t>4/13/2020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13C4FEA-3EE9-44F1-A008-7AC138221B3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762000"/>
            <a:ext cx="7772400" cy="1829761"/>
          </a:xfrm>
        </p:spPr>
        <p:txBody>
          <a:bodyPr/>
          <a:lstStyle/>
          <a:p>
            <a:pPr algn="ctr"/>
            <a:r>
              <a:rPr lang="en-US" dirty="0">
                <a:effectLst/>
              </a:rPr>
              <a:t>Soil and </a:t>
            </a:r>
            <a:r>
              <a:rPr lang="en-US" dirty="0" smtClean="0">
                <a:effectLst/>
              </a:rPr>
              <a:t>Environment</a:t>
            </a:r>
            <a:br>
              <a:rPr lang="en-US" dirty="0" smtClean="0">
                <a:effectLst/>
              </a:rPr>
            </a:br>
            <a:r>
              <a:rPr lang="en-US" b="0" dirty="0">
                <a:effectLst/>
              </a:rPr>
              <a:t>EC/Env-203</a:t>
            </a:r>
            <a:r>
              <a:rPr lang="en-US" dirty="0" smtClean="0">
                <a:effectLst/>
              </a:rPr>
              <a:t> </a:t>
            </a:r>
            <a:endParaRPr lang="en-US" dirty="0"/>
          </a:p>
        </p:txBody>
      </p:sp>
      <p:sp>
        <p:nvSpPr>
          <p:cNvPr id="3" name="Subtitle 2"/>
          <p:cNvSpPr>
            <a:spLocks noGrp="1"/>
          </p:cNvSpPr>
          <p:nvPr>
            <p:ph type="subTitle" idx="1"/>
          </p:nvPr>
        </p:nvSpPr>
        <p:spPr>
          <a:xfrm>
            <a:off x="609600" y="3276600"/>
            <a:ext cx="7772400" cy="1199704"/>
          </a:xfrm>
        </p:spPr>
        <p:txBody>
          <a:bodyPr>
            <a:normAutofit fontScale="70000" lnSpcReduction="20000"/>
          </a:bodyPr>
          <a:lstStyle/>
          <a:p>
            <a:pPr algn="ctr"/>
            <a:r>
              <a:rPr lang="en-US" dirty="0"/>
              <a:t>BS SEMESTER 6</a:t>
            </a:r>
          </a:p>
          <a:p>
            <a:pPr algn="ctr"/>
            <a:r>
              <a:rPr lang="en-US" dirty="0"/>
              <a:t>SESSION 2017-21</a:t>
            </a:r>
          </a:p>
          <a:p>
            <a:pPr algn="ctr"/>
            <a:endParaRPr lang="en-US" dirty="0"/>
          </a:p>
          <a:p>
            <a:pPr algn="ctr"/>
            <a:r>
              <a:rPr lang="en-US" dirty="0"/>
              <a:t>Course Tutor: </a:t>
            </a:r>
            <a:r>
              <a:rPr lang="en-US" dirty="0" err="1" smtClean="0"/>
              <a:t>Dr</a:t>
            </a:r>
            <a:r>
              <a:rPr lang="en-US" dirty="0" smtClean="0"/>
              <a:t> </a:t>
            </a:r>
            <a:r>
              <a:rPr lang="en-US" dirty="0" err="1" smtClean="0"/>
              <a:t>Moneeza</a:t>
            </a:r>
            <a:r>
              <a:rPr lang="en-US" dirty="0" smtClean="0"/>
              <a:t> Abbas</a:t>
            </a:r>
            <a:endParaRPr lang="en-US" dirty="0"/>
          </a:p>
          <a:p>
            <a:pPr algn="ctr"/>
            <a:endParaRPr lang="en-US" dirty="0"/>
          </a:p>
        </p:txBody>
      </p:sp>
    </p:spTree>
    <p:extLst>
      <p:ext uri="{BB962C8B-B14F-4D97-AF65-F5344CB8AC3E}">
        <p14:creationId xmlns:p14="http://schemas.microsoft.com/office/powerpoint/2010/main" val="4194382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mtClean="0"/>
              <a:t>Thank you</a:t>
            </a:r>
            <a:endParaRPr lang="en-US"/>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520649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2971800"/>
          </a:xfrm>
        </p:spPr>
        <p:txBody>
          <a:bodyPr>
            <a:noAutofit/>
          </a:bodyPr>
          <a:lstStyle/>
          <a:p>
            <a:pPr algn="ctr"/>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r>
              <a:rPr lang="en-US" sz="3200" b="1" dirty="0">
                <a:latin typeface="Times New Roman" pitchFamily="18" charset="0"/>
                <a:cs typeface="Times New Roman" pitchFamily="18" charset="0"/>
              </a:rPr>
              <a:t/>
            </a:r>
            <a:br>
              <a:rPr lang="en-US" sz="3200" b="1" dirty="0">
                <a:latin typeface="Times New Roman" pitchFamily="18" charset="0"/>
                <a:cs typeface="Times New Roman" pitchFamily="18" charset="0"/>
              </a:rPr>
            </a:br>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b="0" dirty="0" smtClean="0">
                <a:effectLst/>
              </a:rPr>
              <a:t>Impact of Agrochemicals on soil</a:t>
            </a:r>
            <a:r>
              <a:rPr lang="en-US" sz="3600" dirty="0">
                <a:latin typeface="Times New Roman" pitchFamily="18" charset="0"/>
                <a:cs typeface="Times New Roman" pitchFamily="18" charset="0"/>
              </a:rPr>
              <a:t/>
            </a:r>
            <a:br>
              <a:rPr lang="en-US" sz="3600" dirty="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62001"/>
            <a:ext cx="8534400" cy="6186309"/>
          </a:xfrm>
          <a:prstGeom prst="rect">
            <a:avLst/>
          </a:prstGeom>
        </p:spPr>
        <p:txBody>
          <a:bodyPr wrap="square">
            <a:spAutoFit/>
          </a:bodyPr>
          <a:lstStyle/>
          <a:p>
            <a:pPr algn="ctr">
              <a:lnSpc>
                <a:spcPct val="200000"/>
              </a:lnSpc>
              <a:buNone/>
            </a:pPr>
            <a:r>
              <a:rPr lang="en-US" b="1" dirty="0" smtClean="0"/>
              <a:t>INTODUCTION</a:t>
            </a:r>
          </a:p>
          <a:p>
            <a:pPr marL="285750" indent="-285750" algn="just">
              <a:lnSpc>
                <a:spcPct val="200000"/>
              </a:lnSpc>
              <a:buFont typeface="Arial" pitchFamily="34" charset="0"/>
              <a:buChar char="•"/>
            </a:pPr>
            <a:r>
              <a:rPr lang="en-US" dirty="0" smtClean="0"/>
              <a:t>Agrochemicals </a:t>
            </a:r>
            <a:r>
              <a:rPr lang="en-US" dirty="0"/>
              <a:t>are the generic name given to chemicals (fertilizers, pesticides, insecticides, etc.) use in agricultural to facilitate plant growth and protection. In short, they are agricultural chemicals</a:t>
            </a:r>
            <a:r>
              <a:rPr lang="en-US" dirty="0" smtClean="0"/>
              <a:t>.</a:t>
            </a:r>
          </a:p>
          <a:p>
            <a:pPr marL="285750" indent="-285750" algn="just">
              <a:lnSpc>
                <a:spcPct val="200000"/>
              </a:lnSpc>
              <a:buFont typeface="Arial" pitchFamily="34" charset="0"/>
              <a:buChar char="•"/>
            </a:pPr>
            <a:r>
              <a:rPr lang="en-US" dirty="0"/>
              <a:t>Although initially used to improve crop production, overuse of chemicals has now started affecting the environment. Apart from the obvious effects on crops and the food chain, agrochemicals have a wide area of application. Due to these many uses, they seep into the surrounding land and water bodies, therefore having a widespread effect.</a:t>
            </a:r>
            <a:endParaRPr lang="en-US" b="1" dirty="0" smtClean="0"/>
          </a:p>
          <a:p>
            <a:pPr algn="ctr">
              <a:lnSpc>
                <a:spcPct val="200000"/>
              </a:lnSpc>
              <a:buNone/>
            </a:pPr>
            <a:endParaRPr lang="en-US" b="1" dirty="0" smtClean="0"/>
          </a:p>
        </p:txBody>
      </p:sp>
      <p:sp>
        <p:nvSpPr>
          <p:cNvPr id="2049" name="Rectangle 1"/>
          <p:cNvSpPr>
            <a:spLocks noChangeArrowheads="1"/>
          </p:cNvSpPr>
          <p:nvPr/>
        </p:nvSpPr>
        <p:spPr bwMode="auto">
          <a:xfrm>
            <a:off x="0" y="0"/>
            <a:ext cx="486428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724401"/>
          </a:xfrm>
        </p:spPr>
        <p:txBody>
          <a:bodyPr>
            <a:noAutofit/>
          </a:bodyPr>
          <a:lstStyle/>
          <a:p>
            <a:pPr algn="just"/>
            <a:r>
              <a:rPr lang="en-US" dirty="0"/>
              <a:t>Regarding their impact on crops, excessive use of such chemicals generates a significant amount of residues. These residues cause nutrient imbalance and quality reduction of agricultural produce. The residues lead to long-term ill effects on the health of organisms that consume them. For example, pesticide residues in food have been linked to being one of the causes </a:t>
            </a:r>
            <a:r>
              <a:rPr lang="en-US" dirty="0" smtClean="0"/>
              <a:t>of asthma in </a:t>
            </a:r>
            <a:r>
              <a:rPr lang="en-US" dirty="0"/>
              <a:t>humans.</a:t>
            </a: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Cont.</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lnSpc>
                <a:spcPct val="120000"/>
              </a:lnSpc>
            </a:pPr>
            <a:r>
              <a:rPr lang="en-US" dirty="0"/>
              <a:t>In many developing nations, current agricultural methods follow unsustainable practices which have resulted in a huge amount of toxic effluents being emitted directly or indirectly into the soil, air, and water </a:t>
            </a:r>
            <a:r>
              <a:rPr lang="en-US" dirty="0" smtClean="0"/>
              <a:t>. </a:t>
            </a:r>
          </a:p>
          <a:p>
            <a:pPr algn="just">
              <a:lnSpc>
                <a:spcPct val="120000"/>
              </a:lnSpc>
            </a:pPr>
            <a:r>
              <a:rPr lang="en-US" dirty="0" smtClean="0"/>
              <a:t>Currently</a:t>
            </a:r>
            <a:r>
              <a:rPr lang="en-US" dirty="0"/>
              <a:t>, various agrochemicals (i.e., herbicides, </a:t>
            </a:r>
            <a:r>
              <a:rPr lang="en-US" dirty="0" smtClean="0"/>
              <a:t>fungicides, insecticides</a:t>
            </a:r>
            <a:r>
              <a:rPr lang="en-US" dirty="0"/>
              <a:t>, </a:t>
            </a:r>
            <a:r>
              <a:rPr lang="en-US" dirty="0" err="1"/>
              <a:t>nematicides</a:t>
            </a:r>
            <a:r>
              <a:rPr lang="en-US" dirty="0"/>
              <a:t>, </a:t>
            </a:r>
            <a:r>
              <a:rPr lang="en-US" dirty="0" err="1"/>
              <a:t>molluscicides</a:t>
            </a:r>
            <a:r>
              <a:rPr lang="en-US" dirty="0"/>
              <a:t>, rodenticides, chemical fertilizers are being used </a:t>
            </a:r>
            <a:r>
              <a:rPr lang="en-US" dirty="0" smtClean="0"/>
              <a:t>non-judiciously which </a:t>
            </a:r>
            <a:r>
              <a:rPr lang="en-US" dirty="0"/>
              <a:t>have adversely affected beneficial soil (micro) </a:t>
            </a:r>
            <a:r>
              <a:rPr lang="en-US" dirty="0" smtClean="0"/>
              <a:t>biota.</a:t>
            </a: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Cont</a:t>
            </a:r>
            <a:r>
              <a:rPr lang="en-US" dirty="0" smtClean="0"/>
              <a: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788091"/>
          </a:xfrm>
        </p:spPr>
        <p:txBody>
          <a:bodyPr>
            <a:normAutofit fontScale="62500" lnSpcReduction="20000"/>
          </a:bodyPr>
          <a:lstStyle/>
          <a:p>
            <a:pPr marL="109728" indent="0" algn="just">
              <a:lnSpc>
                <a:spcPct val="150000"/>
              </a:lnSpc>
              <a:buNone/>
            </a:pPr>
            <a:r>
              <a:rPr lang="en-US" dirty="0" smtClean="0"/>
              <a:t>     </a:t>
            </a:r>
            <a:r>
              <a:rPr lang="en-US" sz="2900" b="1" dirty="0" smtClean="0"/>
              <a:t>Impacts </a:t>
            </a:r>
            <a:r>
              <a:rPr lang="en-US" sz="2900" b="1" dirty="0"/>
              <a:t>of Herbicides on Soil </a:t>
            </a:r>
            <a:r>
              <a:rPr lang="en-US" sz="2900" b="1" dirty="0" smtClean="0"/>
              <a:t>Biota</a:t>
            </a:r>
          </a:p>
          <a:p>
            <a:pPr algn="just">
              <a:lnSpc>
                <a:spcPct val="150000"/>
              </a:lnSpc>
            </a:pPr>
            <a:r>
              <a:rPr lang="en-US" dirty="0" smtClean="0"/>
              <a:t> </a:t>
            </a:r>
            <a:r>
              <a:rPr lang="en-US" dirty="0"/>
              <a:t>Herbicides show a reduction in the total microbial population within 7 to 30 days after application depending on the type of herbicidal molecules </a:t>
            </a:r>
            <a:r>
              <a:rPr lang="en-US" dirty="0" smtClean="0"/>
              <a:t>and </a:t>
            </a:r>
            <a:r>
              <a:rPr lang="en-US" dirty="0"/>
              <a:t>adversely affect the microbial biodiversity indirectly by altering the physiology or biosynthetic </a:t>
            </a:r>
            <a:r>
              <a:rPr lang="en-US" dirty="0" smtClean="0"/>
              <a:t>mechanisms.</a:t>
            </a:r>
          </a:p>
          <a:p>
            <a:pPr algn="just">
              <a:lnSpc>
                <a:spcPct val="150000"/>
              </a:lnSpc>
            </a:pPr>
            <a:r>
              <a:rPr lang="en-US" dirty="0"/>
              <a:t>The detrimental effects of applied chemical herbicides on soil microbial diversity depend on the degradability, adsorption and desorption, bioavailability, bioactivity, persistence, concentration, and toxicity of agrochemicals along with soil factors such as texture, vegetation, tillage system, and organic </a:t>
            </a:r>
            <a:r>
              <a:rPr lang="en-US" dirty="0" smtClean="0"/>
              <a:t>matter.</a:t>
            </a:r>
          </a:p>
          <a:p>
            <a:pPr algn="just">
              <a:lnSpc>
                <a:spcPct val="150000"/>
              </a:lnSpc>
            </a:pPr>
            <a:r>
              <a:rPr lang="en-US" dirty="0"/>
              <a:t>The soil type can also play a critical role in the herbicidal effect. The effect can be more severe in coarse-textured soils</a:t>
            </a: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Cont..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buNone/>
            </a:pPr>
            <a:r>
              <a:rPr lang="en-US" sz="2800" b="1" dirty="0"/>
              <a:t>Fungicides and </a:t>
            </a:r>
            <a:r>
              <a:rPr lang="en-US" sz="2800" b="1" dirty="0" smtClean="0"/>
              <a:t>Soil </a:t>
            </a:r>
            <a:r>
              <a:rPr lang="en-US" sz="2800" b="1" dirty="0"/>
              <a:t>Microbial </a:t>
            </a:r>
            <a:r>
              <a:rPr lang="en-US" sz="2800" b="1" dirty="0" smtClean="0"/>
              <a:t>Environment</a:t>
            </a:r>
          </a:p>
          <a:p>
            <a:pPr algn="just"/>
            <a:r>
              <a:rPr lang="en-US" dirty="0"/>
              <a:t>Several studies have reported the harmful effects on soil microbial growth, survival, and activity </a:t>
            </a:r>
            <a:r>
              <a:rPr lang="en-US" dirty="0" smtClean="0"/>
              <a:t>. </a:t>
            </a:r>
            <a:r>
              <a:rPr lang="en-US" dirty="0"/>
              <a:t>Fungicide </a:t>
            </a:r>
            <a:r>
              <a:rPr lang="en-US" dirty="0" smtClean="0"/>
              <a:t>has </a:t>
            </a:r>
            <a:r>
              <a:rPr lang="en-US" dirty="0"/>
              <a:t>an inhibitory effect on several soil microbial populations, but the impact is </a:t>
            </a:r>
            <a:r>
              <a:rPr lang="en-US" dirty="0" smtClean="0"/>
              <a:t>non-significant</a:t>
            </a:r>
          </a:p>
          <a:p>
            <a:pPr algn="just"/>
            <a:r>
              <a:rPr lang="en-US" dirty="0"/>
              <a:t>Several biochemical processes in soil are closely linked with enzymatic activities which are adversely affected by residues and toxic elements left after application of fungicides</a:t>
            </a:r>
          </a:p>
        </p:txBody>
      </p:sp>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Cont..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lnSpc>
                <a:spcPct val="150000"/>
              </a:lnSpc>
            </a:pPr>
            <a:r>
              <a:rPr lang="en-US" dirty="0"/>
              <a:t>The applied insecticides affect the growth, survival, and working capacity of symbiotic </a:t>
            </a:r>
            <a:r>
              <a:rPr lang="en-US" dirty="0" err="1"/>
              <a:t>rhizobial</a:t>
            </a:r>
            <a:r>
              <a:rPr lang="en-US" dirty="0"/>
              <a:t> association with roots of legume plants resulting in dwindled atmospheric </a:t>
            </a:r>
            <a:r>
              <a:rPr lang="en-US" dirty="0" smtClean="0"/>
              <a:t>N-fixation. </a:t>
            </a:r>
            <a:r>
              <a:rPr lang="en-US" dirty="0"/>
              <a:t>The antagonistic interaction between the applied insecticides and symbiotic N-fixers differ with the specific chemical group of insecticide and the specific N-fixer group.</a:t>
            </a: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r>
              <a:rPr lang="en-US" dirty="0"/>
              <a:t>Insecticides and Soil Microbial Environment </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just"/>
            <a:r>
              <a:rPr lang="en-US" dirty="0" smtClean="0"/>
              <a:t>The </a:t>
            </a:r>
            <a:r>
              <a:rPr lang="en-US" dirty="0"/>
              <a:t>mandate for agriculture development is to feed and provide adequate nutrition and surplus to the mounting human population without compromising on ecology and environment of the biosphere. Pesticides and their use are considered as magic bullets in developing nations. Pesticides cause serious hazards to soil environment and human health because a lot of pesticides and their derivatives remain in the soil system for a considerable period. Most pesticides negatively affect the biological functionaries of microbes, their diversity, composition, and biochemical processes. Pesticides cause imbalance of soil fertility which directly affects crop yield.</a:t>
            </a:r>
          </a:p>
        </p:txBody>
      </p:sp>
      <p:sp>
        <p:nvSpPr>
          <p:cNvPr id="3" name="Title 2"/>
          <p:cNvSpPr>
            <a:spLocks noGrp="1"/>
          </p:cNvSpPr>
          <p:nvPr>
            <p:ph type="title"/>
          </p:nvPr>
        </p:nvSpPr>
        <p:spPr/>
        <p:txBody>
          <a:bodyPr/>
          <a:lstStyle/>
          <a:p>
            <a:r>
              <a:rPr lang="en-US" dirty="0"/>
              <a:t>Conclusions</a:t>
            </a:r>
          </a:p>
        </p:txBody>
      </p:sp>
    </p:spTree>
    <p:extLst>
      <p:ext uri="{BB962C8B-B14F-4D97-AF65-F5344CB8AC3E}">
        <p14:creationId xmlns:p14="http://schemas.microsoft.com/office/powerpoint/2010/main" val="18044953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362</TotalTime>
  <Words>573</Words>
  <Application>Microsoft Office PowerPoint</Application>
  <PresentationFormat>On-screen Show (4:3)</PresentationFormat>
  <Paragraphs>29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Soil and Environment EC/Env-203 </vt:lpstr>
      <vt:lpstr>      Impact of Agrochemicals on soil </vt:lpstr>
      <vt:lpstr>PowerPoint Presentation</vt:lpstr>
      <vt:lpstr>Cont.</vt:lpstr>
      <vt:lpstr>Cont..</vt:lpstr>
      <vt:lpstr>Cont..</vt:lpstr>
      <vt:lpstr>Cont..</vt:lpstr>
      <vt:lpstr>Insecticides and Soil Microbial Environment </vt:lpstr>
      <vt:lpstr>Conclusions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COMPARING THE EFFICIENCY OF MICROWAVE ASSISTED AND NON RADIATED SEEDS OF MORINGA OLEIFERA &amp; TAMARINDUS INDICA FOR THE TREATMENT OF CANAL WATER</dc:title>
  <dc:creator>user</dc:creator>
  <cp:lastModifiedBy>admin</cp:lastModifiedBy>
  <cp:revision>43</cp:revision>
  <dcterms:created xsi:type="dcterms:W3CDTF">2019-07-03T14:48:07Z</dcterms:created>
  <dcterms:modified xsi:type="dcterms:W3CDTF">2020-04-13T08:20:50Z</dcterms:modified>
</cp:coreProperties>
</file>